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Roboto" charset="0"/>
      <p:regular r:id="rId20"/>
      <p:bold r:id="rId21"/>
      <p:italic r:id="rId22"/>
      <p:boldItalic r:id="rId23"/>
    </p:embeddedFont>
    <p:embeddedFont>
      <p:font typeface="Arial Black" pitchFamily="34" charset="0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28" roundtripDataSignature="AMtx7milEkMRIWlD7nn6VHIWoIotIOUS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2" d="100"/>
          <a:sy n="62" d="100"/>
        </p:scale>
        <p:origin x="-690" y="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01825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81727f1058_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g81727f1058_9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81727f1058_8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g81727f1058_8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" name="Google Shape;28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ng trình bày chứa tiêu đề 1">
  <p:cSld name="TITLE_1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5142" y="-38650"/>
            <a:ext cx="9231247" cy="518214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" name="Google Shape;12;p17"/>
          <p:cNvSpPr txBox="1"/>
          <p:nvPr/>
        </p:nvSpPr>
        <p:spPr>
          <a:xfrm>
            <a:off x="311700" y="1597263"/>
            <a:ext cx="4201500" cy="8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232749"/>
                </a:solidFill>
                <a:latin typeface="Arial"/>
                <a:ea typeface="Arial"/>
                <a:cs typeface="Arial"/>
                <a:sym typeface="Arial"/>
              </a:rPr>
              <a:t>QUY TRÌNH</a:t>
            </a:r>
            <a:endParaRPr sz="4800" b="1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7"/>
          <p:cNvSpPr txBox="1"/>
          <p:nvPr/>
        </p:nvSpPr>
        <p:spPr>
          <a:xfrm>
            <a:off x="311700" y="1182313"/>
            <a:ext cx="44622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Công ty công nghệ thông tin VNPT-IT</a:t>
            </a:r>
            <a:endParaRPr sz="1600" b="0" i="0" u="none" strike="noStrike" cap="non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1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279425"/>
            <a:ext cx="14097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7"/>
          <p:cNvSpPr txBox="1"/>
          <p:nvPr/>
        </p:nvSpPr>
        <p:spPr>
          <a:xfrm>
            <a:off x="311700" y="2416563"/>
            <a:ext cx="4201500" cy="8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232749"/>
                </a:solidFill>
                <a:latin typeface="Arial"/>
                <a:ea typeface="Arial"/>
                <a:cs typeface="Arial"/>
                <a:sym typeface="Arial"/>
              </a:rPr>
              <a:t>THIẾT KẾ </a:t>
            </a:r>
            <a:r>
              <a:rPr lang="en-US" sz="4800" b="1" i="0" u="none" strike="noStrike" cap="none">
                <a:solidFill>
                  <a:srgbClr val="0168C0"/>
                </a:solidFill>
                <a:latin typeface="Arial Black"/>
                <a:ea typeface="Arial Black"/>
                <a:cs typeface="Arial Black"/>
                <a:sym typeface="Arial Black"/>
              </a:rPr>
              <a:t>UI</a:t>
            </a:r>
            <a:endParaRPr sz="4800" b="1" i="0" u="none" strike="noStrike" cap="none">
              <a:solidFill>
                <a:srgbClr val="0168C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6" name="Google Shape;16;p17"/>
          <p:cNvSpPr txBox="1"/>
          <p:nvPr/>
        </p:nvSpPr>
        <p:spPr>
          <a:xfrm>
            <a:off x="311700" y="3326563"/>
            <a:ext cx="44622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By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0168C0"/>
                </a:solidFill>
                <a:latin typeface="Arial"/>
                <a:ea typeface="Arial"/>
                <a:cs typeface="Arial"/>
                <a:sym typeface="Arial"/>
              </a:rPr>
              <a:t>UI/UX Design Team</a:t>
            </a:r>
            <a:endParaRPr sz="1800" b="0" i="0" u="none" strike="noStrike" cap="none">
              <a:solidFill>
                <a:srgbClr val="0168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8" name="Google Shape;68;p2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9" name="Google Shape;69;p2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73" name="Google Shape;73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6" name="Google Shape;76;p2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êu đề và nội dung 1">
  <p:cSld name="TITLE_AND_BODY_1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/>
          <p:nvPr/>
        </p:nvSpPr>
        <p:spPr>
          <a:xfrm>
            <a:off x="-14700" y="-7350"/>
            <a:ext cx="9192300" cy="5180400"/>
          </a:xfrm>
          <a:prstGeom prst="rect">
            <a:avLst/>
          </a:prstGeom>
          <a:solidFill>
            <a:srgbClr val="0168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" name="Google Shape;81;p30"/>
          <p:cNvSpPr/>
          <p:nvPr/>
        </p:nvSpPr>
        <p:spPr>
          <a:xfrm>
            <a:off x="5352850" y="2195263"/>
            <a:ext cx="5487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0"/>
          <p:cNvSpPr/>
          <p:nvPr/>
        </p:nvSpPr>
        <p:spPr>
          <a:xfrm>
            <a:off x="5352850" y="2630863"/>
            <a:ext cx="2331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Cơ cấu tổ chức</a:t>
            </a:r>
            <a:endParaRPr sz="1600" b="1" i="0" u="none" strike="noStrike" cap="none">
              <a:solidFill>
                <a:srgbClr val="FFD9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0"/>
          <p:cNvSpPr txBox="1"/>
          <p:nvPr/>
        </p:nvSpPr>
        <p:spPr>
          <a:xfrm>
            <a:off x="5447050" y="2913563"/>
            <a:ext cx="1918500" cy="8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400"/>
              <a:buFont typeface="Arial"/>
              <a:buChar char="●"/>
            </a:pPr>
            <a:r>
              <a:rPr lang="en-US" sz="1400" b="0" i="0" u="none" strike="noStrike" cap="none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 Trung tâm sáng tạo</a:t>
            </a:r>
            <a:endParaRPr sz="1400" b="0" i="0" u="none" strike="noStrike" cap="none">
              <a:solidFill>
                <a:srgbClr val="EFEFE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400"/>
              <a:buFont typeface="Arial"/>
              <a:buChar char="●"/>
            </a:pPr>
            <a:r>
              <a:rPr lang="en-US" sz="1400" b="0" i="0" u="none" strike="noStrike" cap="none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 UI/UX team</a:t>
            </a:r>
            <a:endParaRPr sz="1400" b="0" i="0" u="none" strike="noStrike" cap="none">
              <a:solidFill>
                <a:srgbClr val="EFEFE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8400" y="240500"/>
            <a:ext cx="14097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59586"/>
            <a:ext cx="9192295" cy="4113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êu đề và hai cột 1">
  <p:cSld name="TITLE_AND_TWO_COLUMNS_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8" name="Google Shape;88;p31"/>
          <p:cNvSpPr/>
          <p:nvPr/>
        </p:nvSpPr>
        <p:spPr>
          <a:xfrm>
            <a:off x="224025" y="203975"/>
            <a:ext cx="5487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168C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400" b="1" i="0" u="none" strike="noStrike" cap="none">
              <a:solidFill>
                <a:srgbClr val="0168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31"/>
          <p:cNvSpPr/>
          <p:nvPr/>
        </p:nvSpPr>
        <p:spPr>
          <a:xfrm>
            <a:off x="613450" y="273875"/>
            <a:ext cx="2331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63B8"/>
                </a:solidFill>
                <a:latin typeface="Arial"/>
                <a:ea typeface="Arial"/>
                <a:cs typeface="Arial"/>
                <a:sym typeface="Arial"/>
              </a:rPr>
              <a:t>Cơ cấu tổ chức</a:t>
            </a:r>
            <a:endParaRPr sz="1600" b="1" i="0" u="none" strike="noStrike" cap="none">
              <a:solidFill>
                <a:srgbClr val="0168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31"/>
          <p:cNvSpPr/>
          <p:nvPr/>
        </p:nvSpPr>
        <p:spPr>
          <a:xfrm>
            <a:off x="6805950" y="273875"/>
            <a:ext cx="200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168C0"/>
                </a:solidFill>
                <a:latin typeface="Arial"/>
                <a:ea typeface="Arial"/>
                <a:cs typeface="Arial"/>
                <a:sym typeface="Arial"/>
              </a:rPr>
              <a:t>Trung tâm sáng tạo</a:t>
            </a:r>
            <a:endParaRPr sz="1400" b="0" i="0" u="none" strike="noStrike" cap="none">
              <a:solidFill>
                <a:srgbClr val="0168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" name="Google Shape;91;p31"/>
          <p:cNvCxnSpPr/>
          <p:nvPr/>
        </p:nvCxnSpPr>
        <p:spPr>
          <a:xfrm>
            <a:off x="8809875" y="323675"/>
            <a:ext cx="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êu đề mục 1">
  <p:cSld name="Tiêu đề mục 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" name="Google Shape;19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5375"/>
            <a:ext cx="9185076" cy="303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8"/>
          <p:cNvSpPr/>
          <p:nvPr/>
        </p:nvSpPr>
        <p:spPr>
          <a:xfrm>
            <a:off x="875802" y="1606250"/>
            <a:ext cx="7627200" cy="23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8"/>
          <p:cNvSpPr/>
          <p:nvPr/>
        </p:nvSpPr>
        <p:spPr>
          <a:xfrm>
            <a:off x="875775" y="1606250"/>
            <a:ext cx="2530500" cy="1368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8"/>
          <p:cNvSpPr/>
          <p:nvPr/>
        </p:nvSpPr>
        <p:spPr>
          <a:xfrm>
            <a:off x="3424085" y="1606250"/>
            <a:ext cx="2530500" cy="1368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8"/>
          <p:cNvSpPr/>
          <p:nvPr/>
        </p:nvSpPr>
        <p:spPr>
          <a:xfrm>
            <a:off x="875796" y="2974250"/>
            <a:ext cx="2530500" cy="1368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8"/>
          <p:cNvSpPr/>
          <p:nvPr/>
        </p:nvSpPr>
        <p:spPr>
          <a:xfrm>
            <a:off x="3424085" y="2974250"/>
            <a:ext cx="2530500" cy="1368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8"/>
          <p:cNvSpPr/>
          <p:nvPr/>
        </p:nvSpPr>
        <p:spPr>
          <a:xfrm>
            <a:off x="1178080" y="1783900"/>
            <a:ext cx="15174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168C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400" b="1" i="0" u="none" strike="noStrike" cap="none">
              <a:solidFill>
                <a:srgbClr val="0168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8"/>
          <p:cNvSpPr/>
          <p:nvPr/>
        </p:nvSpPr>
        <p:spPr>
          <a:xfrm>
            <a:off x="1178109" y="2398250"/>
            <a:ext cx="2228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232749"/>
                </a:solidFill>
                <a:latin typeface="Arial"/>
                <a:ea typeface="Arial"/>
                <a:cs typeface="Arial"/>
                <a:sym typeface="Arial"/>
              </a:rPr>
              <a:t>Tải và đăng nhập ứng dụng</a:t>
            </a:r>
            <a:endParaRPr sz="1400" b="1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8"/>
          <p:cNvSpPr/>
          <p:nvPr/>
        </p:nvSpPr>
        <p:spPr>
          <a:xfrm>
            <a:off x="3715967" y="1783900"/>
            <a:ext cx="11340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168C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400" b="1" i="0" u="none" strike="noStrike" cap="none">
              <a:solidFill>
                <a:srgbClr val="0168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8"/>
          <p:cNvSpPr/>
          <p:nvPr/>
        </p:nvSpPr>
        <p:spPr>
          <a:xfrm>
            <a:off x="3715981" y="2398250"/>
            <a:ext cx="19839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232749"/>
                </a:solidFill>
                <a:latin typeface="Arial"/>
                <a:ea typeface="Arial"/>
                <a:cs typeface="Arial"/>
                <a:sym typeface="Arial"/>
              </a:rPr>
              <a:t>Chức năng khai báo y tế</a:t>
            </a:r>
            <a:endParaRPr sz="1400" b="1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8"/>
          <p:cNvSpPr/>
          <p:nvPr/>
        </p:nvSpPr>
        <p:spPr>
          <a:xfrm>
            <a:off x="1244618" y="3153150"/>
            <a:ext cx="10107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168C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2400" b="1" i="0" u="none" strike="noStrike" cap="none">
              <a:solidFill>
                <a:srgbClr val="0168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8"/>
          <p:cNvSpPr/>
          <p:nvPr/>
        </p:nvSpPr>
        <p:spPr>
          <a:xfrm>
            <a:off x="1244631" y="3704600"/>
            <a:ext cx="19839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232749"/>
                </a:solidFill>
                <a:latin typeface="Arial"/>
                <a:ea typeface="Arial"/>
                <a:cs typeface="Arial"/>
                <a:sym typeface="Arial"/>
              </a:rPr>
              <a:t>Thông tin dịch bệnh và cảnh báo</a:t>
            </a:r>
            <a:endParaRPr sz="1400" b="1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8"/>
          <p:cNvSpPr/>
          <p:nvPr/>
        </p:nvSpPr>
        <p:spPr>
          <a:xfrm>
            <a:off x="5972360" y="1606250"/>
            <a:ext cx="2530500" cy="1368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8"/>
          <p:cNvSpPr/>
          <p:nvPr/>
        </p:nvSpPr>
        <p:spPr>
          <a:xfrm>
            <a:off x="5972360" y="2974250"/>
            <a:ext cx="2530500" cy="1368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8"/>
          <p:cNvSpPr/>
          <p:nvPr/>
        </p:nvSpPr>
        <p:spPr>
          <a:xfrm>
            <a:off x="6245647" y="1783900"/>
            <a:ext cx="12702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168C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400" b="1" i="0" u="none" strike="noStrike" cap="none">
              <a:solidFill>
                <a:srgbClr val="0168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8"/>
          <p:cNvSpPr/>
          <p:nvPr/>
        </p:nvSpPr>
        <p:spPr>
          <a:xfrm>
            <a:off x="6245672" y="2398250"/>
            <a:ext cx="19839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232749"/>
                </a:solidFill>
                <a:latin typeface="Arial"/>
                <a:ea typeface="Arial"/>
                <a:cs typeface="Arial"/>
                <a:sym typeface="Arial"/>
              </a:rPr>
              <a:t>Chức năng phản ánh thông tin</a:t>
            </a:r>
            <a:endParaRPr sz="1400" b="1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8"/>
          <p:cNvSpPr/>
          <p:nvPr/>
        </p:nvSpPr>
        <p:spPr>
          <a:xfrm>
            <a:off x="3715981" y="3153150"/>
            <a:ext cx="10107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168C0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2400" b="1" i="0" u="none" strike="noStrike" cap="none">
              <a:solidFill>
                <a:srgbClr val="0168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8"/>
          <p:cNvSpPr/>
          <p:nvPr/>
        </p:nvSpPr>
        <p:spPr>
          <a:xfrm>
            <a:off x="3715981" y="3704600"/>
            <a:ext cx="19839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232749"/>
                </a:solidFill>
                <a:latin typeface="Arial"/>
                <a:ea typeface="Arial"/>
                <a:cs typeface="Arial"/>
                <a:sym typeface="Arial"/>
              </a:rPr>
              <a:t>Cập nhật thông tin tài khoản</a:t>
            </a:r>
            <a:endParaRPr sz="1400" b="1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apps.apple.com/vn/app/ncovi/id1501934178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lay.google.com/store/apps/details?id=com.vnptit.innovation.ncovi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 txBox="1"/>
          <p:nvPr/>
        </p:nvSpPr>
        <p:spPr>
          <a:xfrm>
            <a:off x="311700" y="1599275"/>
            <a:ext cx="6355800" cy="14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800" b="1" i="0" u="none" strike="noStrike" cap="none">
                <a:solidFill>
                  <a:srgbClr val="0063B8"/>
                </a:solidFill>
                <a:latin typeface="Arial"/>
                <a:ea typeface="Arial"/>
                <a:cs typeface="Arial"/>
                <a:sym typeface="Arial"/>
              </a:rPr>
              <a:t>ỨNG DỤNG KHAI BÁO </a:t>
            </a:r>
            <a:endParaRPr sz="3800" b="1" i="0" u="none" strike="noStrike" cap="none">
              <a:solidFill>
                <a:srgbClr val="0063B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800" b="1" i="0" u="none" strike="noStrike" cap="none">
                <a:solidFill>
                  <a:srgbClr val="0063B8"/>
                </a:solidFill>
                <a:latin typeface="Arial"/>
                <a:ea typeface="Arial"/>
                <a:cs typeface="Arial"/>
                <a:sym typeface="Arial"/>
              </a:rPr>
              <a:t>Y TẾ TỰ NGUYỆN</a:t>
            </a:r>
            <a:endParaRPr sz="3800" b="1" i="0" u="none" strike="noStrike" cap="none">
              <a:solidFill>
                <a:srgbClr val="0063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253725" y="798625"/>
            <a:ext cx="3990900" cy="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BAN CHỈ ĐẠO QUỐC GIA</a:t>
            </a:r>
            <a:endParaRPr sz="16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PHÒNG CHỐNG DỊCH BỆNH COVID 19</a:t>
            </a:r>
            <a:endParaRPr sz="16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399125" y="3109725"/>
            <a:ext cx="6095100" cy="8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0063B8"/>
                </a:solidFill>
                <a:latin typeface="Arial"/>
                <a:ea typeface="Arial"/>
                <a:cs typeface="Arial"/>
                <a:sym typeface="Arial"/>
              </a:rPr>
              <a:t>NCOVI</a:t>
            </a:r>
            <a:endParaRPr sz="3600" b="1" i="0" u="none" strike="noStrike" cap="none">
              <a:solidFill>
                <a:srgbClr val="0063B8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290434" y="1535091"/>
            <a:ext cx="7473900" cy="1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ỨNG DỤNG KHAI BÁO </a:t>
            </a:r>
            <a:endParaRPr sz="38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Y TẾ TỰ NGUYỆN</a:t>
            </a:r>
            <a:endParaRPr sz="38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1350575" y="3133863"/>
            <a:ext cx="4201500" cy="8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FF0000"/>
                </a:solidFill>
                <a:sym typeface="Arial"/>
              </a:rPr>
              <a:t>NCOVI</a:t>
            </a:r>
            <a:endParaRPr sz="3600" b="1" i="0" u="none" strike="noStrike" cap="none" dirty="0">
              <a:solidFill>
                <a:srgbClr val="FF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02" name="Google Shape;10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2150" y="3109725"/>
            <a:ext cx="715199" cy="7151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"/>
          <p:cNvSpPr/>
          <p:nvPr/>
        </p:nvSpPr>
        <p:spPr>
          <a:xfrm>
            <a:off x="4454820" y="241786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1727f1058_9_0"/>
          <p:cNvSpPr/>
          <p:nvPr/>
        </p:nvSpPr>
        <p:spPr>
          <a:xfrm>
            <a:off x="224025" y="434875"/>
            <a:ext cx="5487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02	</a:t>
            </a:r>
            <a:endParaRPr sz="2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81727f1058_9_0"/>
          <p:cNvSpPr/>
          <p:nvPr/>
        </p:nvSpPr>
        <p:spPr>
          <a:xfrm>
            <a:off x="613450" y="271400"/>
            <a:ext cx="3689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2E3192"/>
                </a:solidFill>
                <a:latin typeface="Roboto"/>
                <a:ea typeface="Roboto"/>
                <a:cs typeface="Roboto"/>
                <a:sym typeface="Roboto"/>
              </a:rPr>
              <a:t>CHỨC NĂNG KHAI BÁO Y TẾ</a:t>
            </a:r>
            <a:endParaRPr sz="1600" b="1" i="0" u="none" strike="noStrike" cap="none">
              <a:solidFill>
                <a:srgbClr val="2E31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g81727f1058_9_0"/>
          <p:cNvSpPr/>
          <p:nvPr/>
        </p:nvSpPr>
        <p:spPr>
          <a:xfrm>
            <a:off x="-43875" y="614475"/>
            <a:ext cx="9267000" cy="3429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81727f1058_9_0"/>
          <p:cNvSpPr/>
          <p:nvPr/>
        </p:nvSpPr>
        <p:spPr>
          <a:xfrm>
            <a:off x="224025" y="614650"/>
            <a:ext cx="5126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KHAI BÁO Y TẾ </a:t>
            </a:r>
            <a:r>
              <a:rPr lang="en-US"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TỰ NGUYỆN CHO NGƯỜI THÂN</a:t>
            </a:r>
            <a:endParaRPr sz="16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00" name="Google Shape;200;g81727f1058_9_0"/>
          <p:cNvCxnSpPr/>
          <p:nvPr/>
        </p:nvCxnSpPr>
        <p:spPr>
          <a:xfrm>
            <a:off x="8809875" y="323675"/>
            <a:ext cx="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1" name="Google Shape;201;g81727f1058_9_0"/>
          <p:cNvCxnSpPr/>
          <p:nvPr/>
        </p:nvCxnSpPr>
        <p:spPr>
          <a:xfrm rot="10800000" flipH="1">
            <a:off x="302775" y="2242609"/>
            <a:ext cx="4005600" cy="201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2" name="Google Shape;202;g81727f1058_9_0"/>
          <p:cNvSpPr txBox="1"/>
          <p:nvPr/>
        </p:nvSpPr>
        <p:spPr>
          <a:xfrm>
            <a:off x="685610" y="4464741"/>
            <a:ext cx="22647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Trong mục KHAI BÁO Y TẾ chọn NGƯỜI THÂN</a:t>
            </a:r>
            <a:endParaRPr/>
          </a:p>
        </p:txBody>
      </p:sp>
      <p:cxnSp>
        <p:nvCxnSpPr>
          <p:cNvPr id="203" name="Google Shape;203;g81727f1058_9_0"/>
          <p:cNvCxnSpPr/>
          <p:nvPr/>
        </p:nvCxnSpPr>
        <p:spPr>
          <a:xfrm>
            <a:off x="4649850" y="2242600"/>
            <a:ext cx="4147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4" name="Google Shape;204;g81727f1058_9_0"/>
          <p:cNvSpPr txBox="1"/>
          <p:nvPr/>
        </p:nvSpPr>
        <p:spPr>
          <a:xfrm>
            <a:off x="3424349" y="4572191"/>
            <a:ext cx="22647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Tạo thông tin người thân</a:t>
            </a:r>
            <a:endParaRPr/>
          </a:p>
        </p:txBody>
      </p:sp>
      <p:sp>
        <p:nvSpPr>
          <p:cNvPr id="205" name="Google Shape;205;g81727f1058_9_0"/>
          <p:cNvSpPr txBox="1"/>
          <p:nvPr/>
        </p:nvSpPr>
        <p:spPr>
          <a:xfrm>
            <a:off x="6310900" y="4464741"/>
            <a:ext cx="22647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Thực hiện khai báo thông tin sức khỏe cho n</a:t>
            </a:r>
            <a:r>
              <a:rPr lang="en-US" sz="1200"/>
              <a:t>gười thân</a:t>
            </a:r>
            <a:endParaRPr/>
          </a:p>
        </p:txBody>
      </p:sp>
      <p:pic>
        <p:nvPicPr>
          <p:cNvPr id="206" name="Google Shape;206;g81727f1058_9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0425" y="978650"/>
            <a:ext cx="1715050" cy="350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g81727f1058_9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99175" y="991387"/>
            <a:ext cx="1715050" cy="348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81727f1058_9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49650" y="1034312"/>
            <a:ext cx="1629575" cy="335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"/>
          <p:cNvSpPr/>
          <p:nvPr/>
        </p:nvSpPr>
        <p:spPr>
          <a:xfrm>
            <a:off x="224025" y="434875"/>
            <a:ext cx="5487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02	</a:t>
            </a:r>
            <a:endParaRPr sz="2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0"/>
          <p:cNvSpPr/>
          <p:nvPr/>
        </p:nvSpPr>
        <p:spPr>
          <a:xfrm>
            <a:off x="613450" y="271400"/>
            <a:ext cx="3689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2E3192"/>
                </a:solidFill>
                <a:latin typeface="Roboto"/>
                <a:ea typeface="Roboto"/>
                <a:cs typeface="Roboto"/>
                <a:sym typeface="Roboto"/>
              </a:rPr>
              <a:t>CHỨC NĂNG KHAI BÁO Y TẾ</a:t>
            </a:r>
            <a:endParaRPr sz="1600" b="1" i="0" u="none" strike="noStrike" cap="none">
              <a:solidFill>
                <a:srgbClr val="2E31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5" name="Google Shape;215;p10"/>
          <p:cNvSpPr/>
          <p:nvPr/>
        </p:nvSpPr>
        <p:spPr>
          <a:xfrm>
            <a:off x="-43875" y="614475"/>
            <a:ext cx="9267000" cy="3429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0"/>
          <p:cNvSpPr/>
          <p:nvPr/>
        </p:nvSpPr>
        <p:spPr>
          <a:xfrm>
            <a:off x="224025" y="614650"/>
            <a:ext cx="4176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THEO DÕI SỨC KHỎE CHO B</a:t>
            </a:r>
            <a:r>
              <a:rPr lang="en-US"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ẢN THÂN</a:t>
            </a:r>
            <a:endParaRPr sz="16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17" name="Google Shape;217;p10"/>
          <p:cNvCxnSpPr/>
          <p:nvPr/>
        </p:nvCxnSpPr>
        <p:spPr>
          <a:xfrm>
            <a:off x="8809875" y="323675"/>
            <a:ext cx="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8" name="Google Shape;218;p10"/>
          <p:cNvCxnSpPr/>
          <p:nvPr/>
        </p:nvCxnSpPr>
        <p:spPr>
          <a:xfrm rot="10800000" flipH="1">
            <a:off x="302775" y="2242609"/>
            <a:ext cx="4005600" cy="201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9" name="Google Shape;219;p10"/>
          <p:cNvSpPr txBox="1"/>
          <p:nvPr/>
        </p:nvSpPr>
        <p:spPr>
          <a:xfrm>
            <a:off x="311762" y="1977844"/>
            <a:ext cx="2749946" cy="2006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marR="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Theo dõi sức khỏe</a:t>
            </a:r>
            <a:endParaRPr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Người dùng lựa chọn tab Theo dõi sức khỏe ở thanh Menu</a:t>
            </a:r>
            <a:endParaRPr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Xác định tình trạng sức khỏe và GỬI THÔNG  TIN</a:t>
            </a:r>
            <a:endParaRPr/>
          </a:p>
          <a:p>
            <a:pPr marL="228600" marR="0" lvl="0" indent="-1397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0" name="Google Shape;220;p10"/>
          <p:cNvCxnSpPr/>
          <p:nvPr/>
        </p:nvCxnSpPr>
        <p:spPr>
          <a:xfrm>
            <a:off x="4649850" y="2242600"/>
            <a:ext cx="4147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1" name="Google Shape;221;p10"/>
          <p:cNvSpPr txBox="1"/>
          <p:nvPr/>
        </p:nvSpPr>
        <p:spPr>
          <a:xfrm>
            <a:off x="5738342" y="1897518"/>
            <a:ext cx="3057148" cy="2006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Tra cứu lịch sử sức khỏe</a:t>
            </a:r>
            <a:endParaRPr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Người dùng có thể tra cứu thông tin sức khỏe theo thời gian.</a:t>
            </a:r>
            <a:endParaRPr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Xác định tình trạng sức khỏe và GỬI THÔNG  TIN</a:t>
            </a:r>
            <a:endParaRPr/>
          </a:p>
          <a:p>
            <a:pPr marL="228600" marR="0" lvl="0" indent="-1397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9188" y="1007894"/>
            <a:ext cx="2081674" cy="4082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81727f1058_8_17"/>
          <p:cNvSpPr/>
          <p:nvPr/>
        </p:nvSpPr>
        <p:spPr>
          <a:xfrm>
            <a:off x="224025" y="434875"/>
            <a:ext cx="5487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02	</a:t>
            </a:r>
            <a:endParaRPr sz="2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g81727f1058_8_17"/>
          <p:cNvSpPr/>
          <p:nvPr/>
        </p:nvSpPr>
        <p:spPr>
          <a:xfrm>
            <a:off x="613450" y="271400"/>
            <a:ext cx="3689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2E3192"/>
                </a:solidFill>
                <a:latin typeface="Roboto"/>
                <a:ea typeface="Roboto"/>
                <a:cs typeface="Roboto"/>
                <a:sym typeface="Roboto"/>
              </a:rPr>
              <a:t>CHỨC NĂNG KHAI BÁO Y TẾ</a:t>
            </a:r>
            <a:endParaRPr sz="1600" b="1" i="0" u="none" strike="noStrike" cap="none">
              <a:solidFill>
                <a:srgbClr val="2E31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9" name="Google Shape;229;g81727f1058_8_17"/>
          <p:cNvSpPr/>
          <p:nvPr/>
        </p:nvSpPr>
        <p:spPr>
          <a:xfrm>
            <a:off x="-43875" y="614475"/>
            <a:ext cx="9267000" cy="3429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81727f1058_8_17"/>
          <p:cNvSpPr/>
          <p:nvPr/>
        </p:nvSpPr>
        <p:spPr>
          <a:xfrm>
            <a:off x="224025" y="614650"/>
            <a:ext cx="5725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THEO DÕI SỨC KHỎE CHO NGƯỜI THÂN</a:t>
            </a:r>
            <a:endParaRPr sz="1600"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31" name="Google Shape;231;g81727f1058_8_17"/>
          <p:cNvCxnSpPr/>
          <p:nvPr/>
        </p:nvCxnSpPr>
        <p:spPr>
          <a:xfrm>
            <a:off x="8809875" y="323675"/>
            <a:ext cx="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2" name="Google Shape;232;g81727f1058_8_17"/>
          <p:cNvCxnSpPr/>
          <p:nvPr/>
        </p:nvCxnSpPr>
        <p:spPr>
          <a:xfrm rot="10800000" flipH="1">
            <a:off x="302775" y="2242609"/>
            <a:ext cx="4005600" cy="201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3" name="Google Shape;233;g81727f1058_8_17"/>
          <p:cNvSpPr txBox="1"/>
          <p:nvPr/>
        </p:nvSpPr>
        <p:spPr>
          <a:xfrm>
            <a:off x="685610" y="4464741"/>
            <a:ext cx="22647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Tạo thông tin người thân cần khai báo</a:t>
            </a:r>
            <a:endParaRPr/>
          </a:p>
        </p:txBody>
      </p:sp>
      <p:cxnSp>
        <p:nvCxnSpPr>
          <p:cNvPr id="234" name="Google Shape;234;g81727f1058_8_17"/>
          <p:cNvCxnSpPr/>
          <p:nvPr/>
        </p:nvCxnSpPr>
        <p:spPr>
          <a:xfrm>
            <a:off x="4649850" y="2242600"/>
            <a:ext cx="4147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5" name="Google Shape;235;g81727f1058_8_17"/>
          <p:cNvSpPr txBox="1"/>
          <p:nvPr/>
        </p:nvSpPr>
        <p:spPr>
          <a:xfrm>
            <a:off x="3424349" y="4572191"/>
            <a:ext cx="22647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Danh sách người thân theo dõi sức khỏe hàng ngày</a:t>
            </a:r>
            <a:endParaRPr/>
          </a:p>
        </p:txBody>
      </p:sp>
      <p:sp>
        <p:nvSpPr>
          <p:cNvPr id="236" name="Google Shape;236;g81727f1058_8_17"/>
          <p:cNvSpPr txBox="1"/>
          <p:nvPr/>
        </p:nvSpPr>
        <p:spPr>
          <a:xfrm>
            <a:off x="6163100" y="4464750"/>
            <a:ext cx="24867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Thực hiện khai báo thông tin theo d</a:t>
            </a:r>
            <a:r>
              <a:rPr lang="en-US" sz="1200"/>
              <a:t>õi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sức khỏe cho n</a:t>
            </a:r>
            <a:r>
              <a:rPr lang="en-US" sz="1200"/>
              <a:t>gười thân</a:t>
            </a:r>
            <a:endParaRPr/>
          </a:p>
        </p:txBody>
      </p:sp>
      <p:pic>
        <p:nvPicPr>
          <p:cNvPr id="237" name="Google Shape;237;g81727f1058_8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7177" y="1060425"/>
            <a:ext cx="1666948" cy="343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g81727f1058_8_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3227" y="1058674"/>
            <a:ext cx="1666951" cy="3430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g81727f1058_8_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72973" y="1060425"/>
            <a:ext cx="1666951" cy="3430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1"/>
          <p:cNvSpPr/>
          <p:nvPr/>
        </p:nvSpPr>
        <p:spPr>
          <a:xfrm>
            <a:off x="224025" y="434875"/>
            <a:ext cx="5487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1"/>
          <p:cNvSpPr/>
          <p:nvPr/>
        </p:nvSpPr>
        <p:spPr>
          <a:xfrm>
            <a:off x="613450" y="271400"/>
            <a:ext cx="3689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2E3192"/>
                </a:solidFill>
                <a:latin typeface="Roboto"/>
                <a:ea typeface="Roboto"/>
                <a:cs typeface="Roboto"/>
                <a:sym typeface="Roboto"/>
              </a:rPr>
              <a:t>CHỨC NĂNG PHẢN ÁNH THÔNG TIN</a:t>
            </a:r>
            <a:endParaRPr sz="1600" b="1" i="0" u="none" strike="noStrike" cap="none">
              <a:solidFill>
                <a:srgbClr val="2E31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" name="Google Shape;246;p11"/>
          <p:cNvSpPr/>
          <p:nvPr/>
        </p:nvSpPr>
        <p:spPr>
          <a:xfrm>
            <a:off x="-43875" y="614475"/>
            <a:ext cx="9267000" cy="3429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1"/>
          <p:cNvSpPr/>
          <p:nvPr/>
        </p:nvSpPr>
        <p:spPr>
          <a:xfrm>
            <a:off x="224025" y="614650"/>
            <a:ext cx="4176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PHẢN ÁNH THÔNG TIN</a:t>
            </a:r>
            <a:endParaRPr sz="16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48" name="Google Shape;248;p11"/>
          <p:cNvCxnSpPr/>
          <p:nvPr/>
        </p:nvCxnSpPr>
        <p:spPr>
          <a:xfrm>
            <a:off x="8809875" y="323675"/>
            <a:ext cx="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9" name="Google Shape;249;p11"/>
          <p:cNvCxnSpPr/>
          <p:nvPr/>
        </p:nvCxnSpPr>
        <p:spPr>
          <a:xfrm rot="10800000" flipH="1">
            <a:off x="302775" y="2242609"/>
            <a:ext cx="4005600" cy="201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0" name="Google Shape;250;p11"/>
          <p:cNvSpPr txBox="1"/>
          <p:nvPr/>
        </p:nvSpPr>
        <p:spPr>
          <a:xfrm>
            <a:off x="1083069" y="1897517"/>
            <a:ext cx="3506556" cy="2006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marR="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</a:t>
            </a: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Phản ánh thông tin 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trên thanh Menu.</a:t>
            </a:r>
            <a:endParaRPr/>
          </a:p>
          <a:p>
            <a:pPr marL="228600" marR="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Nhập các thông tin muốn phản ánh.</a:t>
            </a:r>
            <a:endParaRPr/>
          </a:p>
          <a:p>
            <a:pPr marL="228600" marR="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Hoặc liên hệ đường dây nóng Bộ Y tế</a:t>
            </a:r>
            <a:endParaRPr/>
          </a:p>
          <a:p>
            <a:pPr marL="228600" marR="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GỬI THÔNG TIN</a:t>
            </a:r>
            <a:endParaRPr/>
          </a:p>
        </p:txBody>
      </p:sp>
      <p:cxnSp>
        <p:nvCxnSpPr>
          <p:cNvPr id="251" name="Google Shape;251;p11"/>
          <p:cNvCxnSpPr/>
          <p:nvPr/>
        </p:nvCxnSpPr>
        <p:spPr>
          <a:xfrm>
            <a:off x="4649850" y="2242600"/>
            <a:ext cx="4147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52" name="Google Shape;252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9919" y="1055025"/>
            <a:ext cx="1905184" cy="379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2"/>
          <p:cNvSpPr/>
          <p:nvPr/>
        </p:nvSpPr>
        <p:spPr>
          <a:xfrm>
            <a:off x="224025" y="434875"/>
            <a:ext cx="5487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2"/>
          <p:cNvSpPr/>
          <p:nvPr/>
        </p:nvSpPr>
        <p:spPr>
          <a:xfrm>
            <a:off x="613449" y="271400"/>
            <a:ext cx="5638494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2E3192"/>
                </a:solidFill>
                <a:latin typeface="Roboto"/>
                <a:ea typeface="Roboto"/>
                <a:cs typeface="Roboto"/>
                <a:sym typeface="Roboto"/>
              </a:rPr>
              <a:t>THÔNG TIN DỊCH BỆNH VÀ CẢNH BÁO KHU VỰC CÓ DỊCH</a:t>
            </a:r>
            <a:endParaRPr sz="1600" b="1" i="0" u="none" strike="noStrike" cap="none">
              <a:solidFill>
                <a:srgbClr val="2E31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9" name="Google Shape;259;p12"/>
          <p:cNvSpPr/>
          <p:nvPr/>
        </p:nvSpPr>
        <p:spPr>
          <a:xfrm>
            <a:off x="-43875" y="614475"/>
            <a:ext cx="9267000" cy="3429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2"/>
          <p:cNvSpPr/>
          <p:nvPr/>
        </p:nvSpPr>
        <p:spPr>
          <a:xfrm>
            <a:off x="224025" y="614650"/>
            <a:ext cx="4176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TRA CỨU THÔNG TIN DỊCH BỆNH</a:t>
            </a:r>
            <a:endParaRPr sz="16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61" name="Google Shape;261;p12"/>
          <p:cNvCxnSpPr/>
          <p:nvPr/>
        </p:nvCxnSpPr>
        <p:spPr>
          <a:xfrm>
            <a:off x="8809875" y="323675"/>
            <a:ext cx="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2" name="Google Shape;262;p12"/>
          <p:cNvCxnSpPr/>
          <p:nvPr/>
        </p:nvCxnSpPr>
        <p:spPr>
          <a:xfrm rot="10800000" flipH="1">
            <a:off x="302775" y="2242609"/>
            <a:ext cx="4005600" cy="201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3" name="Google Shape;263;p12"/>
          <p:cNvSpPr txBox="1"/>
          <p:nvPr/>
        </p:nvSpPr>
        <p:spPr>
          <a:xfrm>
            <a:off x="647827" y="4517680"/>
            <a:ext cx="2567469" cy="64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Số liệu thống kê dịch 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tại </a:t>
            </a: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Việt Nam</a:t>
            </a:r>
            <a:endParaRPr/>
          </a:p>
        </p:txBody>
      </p:sp>
      <p:cxnSp>
        <p:nvCxnSpPr>
          <p:cNvPr id="264" name="Google Shape;264;p12"/>
          <p:cNvCxnSpPr/>
          <p:nvPr/>
        </p:nvCxnSpPr>
        <p:spPr>
          <a:xfrm>
            <a:off x="4649850" y="2242600"/>
            <a:ext cx="4147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5" name="Google Shape;265;p12"/>
          <p:cNvSpPr txBox="1"/>
          <p:nvPr/>
        </p:nvSpPr>
        <p:spPr>
          <a:xfrm>
            <a:off x="3441724" y="4507047"/>
            <a:ext cx="2567469" cy="64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Số liệu thống kê dịch 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trên </a:t>
            </a: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Thế giới</a:t>
            </a:r>
            <a:endParaRPr/>
          </a:p>
        </p:txBody>
      </p:sp>
      <p:sp>
        <p:nvSpPr>
          <p:cNvPr id="266" name="Google Shape;266;p12"/>
          <p:cNvSpPr txBox="1"/>
          <p:nvPr/>
        </p:nvSpPr>
        <p:spPr>
          <a:xfrm>
            <a:off x="6051722" y="2020667"/>
            <a:ext cx="2941428" cy="1563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marR="0" lvl="0" indent="-171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Dữ liệu thời gian thực.</a:t>
            </a:r>
            <a:endParaRPr/>
          </a:p>
          <a:p>
            <a:pPr marL="171450" marR="0" lvl="0" indent="-171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 tin chính thống, tin cậy</a:t>
            </a:r>
            <a:endParaRPr/>
          </a:p>
          <a:p>
            <a:pPr marL="171450" marR="0" lvl="0" indent="-171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 tin chi tiết khác tại website của Bộ Y tế</a:t>
            </a:r>
            <a:endParaRPr/>
          </a:p>
        </p:txBody>
      </p:sp>
      <p:pic>
        <p:nvPicPr>
          <p:cNvPr id="267" name="Google Shape;26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5097" y="1142638"/>
            <a:ext cx="1612925" cy="33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19000" y="1142650"/>
            <a:ext cx="1612925" cy="3319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"/>
          <p:cNvSpPr/>
          <p:nvPr/>
        </p:nvSpPr>
        <p:spPr>
          <a:xfrm>
            <a:off x="224025" y="434875"/>
            <a:ext cx="5487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3"/>
          <p:cNvSpPr/>
          <p:nvPr/>
        </p:nvSpPr>
        <p:spPr>
          <a:xfrm>
            <a:off x="613449" y="271400"/>
            <a:ext cx="5638494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2E3192"/>
                </a:solidFill>
                <a:latin typeface="Roboto"/>
                <a:ea typeface="Roboto"/>
                <a:cs typeface="Roboto"/>
                <a:sym typeface="Roboto"/>
              </a:rPr>
              <a:t>THÔNG TIN DỊCH BỆNH VÀ CẢNH BÁO KHU VỰC CÓ DỊCH</a:t>
            </a:r>
            <a:endParaRPr sz="1600" b="1" i="0" u="none" strike="noStrike" cap="none">
              <a:solidFill>
                <a:srgbClr val="2E31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5" name="Google Shape;275;p13"/>
          <p:cNvSpPr/>
          <p:nvPr/>
        </p:nvSpPr>
        <p:spPr>
          <a:xfrm>
            <a:off x="-43875" y="614475"/>
            <a:ext cx="9267000" cy="3429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3"/>
          <p:cNvSpPr/>
          <p:nvPr/>
        </p:nvSpPr>
        <p:spPr>
          <a:xfrm>
            <a:off x="224025" y="614650"/>
            <a:ext cx="4176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CẢNH BẢO KHU VỰC CÓ DỊCH</a:t>
            </a:r>
            <a:endParaRPr sz="16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77" name="Google Shape;277;p13"/>
          <p:cNvCxnSpPr/>
          <p:nvPr/>
        </p:nvCxnSpPr>
        <p:spPr>
          <a:xfrm>
            <a:off x="8809875" y="323675"/>
            <a:ext cx="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8" name="Google Shape;278;p13"/>
          <p:cNvCxnSpPr/>
          <p:nvPr/>
        </p:nvCxnSpPr>
        <p:spPr>
          <a:xfrm rot="10800000" flipH="1">
            <a:off x="302775" y="2242609"/>
            <a:ext cx="4005600" cy="201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9" name="Google Shape;279;p13"/>
          <p:cNvCxnSpPr/>
          <p:nvPr/>
        </p:nvCxnSpPr>
        <p:spPr>
          <a:xfrm>
            <a:off x="4649850" y="2242600"/>
            <a:ext cx="4147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0" name="Google Shape;280;p13"/>
          <p:cNvSpPr txBox="1"/>
          <p:nvPr/>
        </p:nvSpPr>
        <p:spPr>
          <a:xfrm>
            <a:off x="4519734" y="1903104"/>
            <a:ext cx="3464418" cy="2221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marR="0" lvl="0" indent="-171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Khu vực có dịch được hiển thị màu đỏ trên bản đồ.</a:t>
            </a:r>
            <a:endParaRPr/>
          </a:p>
          <a:p>
            <a:pPr marL="171450" marR="0" lvl="0" indent="-171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Mật độ điểm màu đ</a:t>
            </a:r>
            <a:r>
              <a:rPr lang="en-US" b="1"/>
              <a:t>ỏ</a:t>
            </a: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thể hiện mức độ lây nhiễm tại khu vực đó.</a:t>
            </a:r>
            <a:endParaRPr/>
          </a:p>
          <a:p>
            <a:pPr marL="171450" marR="0" lvl="0" indent="-171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Người dân chủ động tránh đi lại qua các khu vực không an toàn.</a:t>
            </a:r>
            <a:endParaRPr/>
          </a:p>
        </p:txBody>
      </p:sp>
      <p:pic>
        <p:nvPicPr>
          <p:cNvPr id="281" name="Google Shape;28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0953" y="1099738"/>
            <a:ext cx="1860376" cy="3828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4"/>
          <p:cNvSpPr/>
          <p:nvPr/>
        </p:nvSpPr>
        <p:spPr>
          <a:xfrm>
            <a:off x="224025" y="434875"/>
            <a:ext cx="5487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4"/>
          <p:cNvSpPr/>
          <p:nvPr/>
        </p:nvSpPr>
        <p:spPr>
          <a:xfrm>
            <a:off x="613449" y="271400"/>
            <a:ext cx="5638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2E3192"/>
                </a:solidFill>
                <a:latin typeface="Roboto"/>
                <a:ea typeface="Roboto"/>
                <a:cs typeface="Roboto"/>
                <a:sym typeface="Roboto"/>
              </a:rPr>
              <a:t>CHỨC NĂNG CẬP NHẬT THÔNG TIN TÀI KHOẢN</a:t>
            </a:r>
            <a:endParaRPr sz="1600" b="1" i="0" u="none" strike="noStrike" cap="none">
              <a:solidFill>
                <a:srgbClr val="2E31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8" name="Google Shape;288;p14"/>
          <p:cNvSpPr/>
          <p:nvPr/>
        </p:nvSpPr>
        <p:spPr>
          <a:xfrm>
            <a:off x="-43875" y="614475"/>
            <a:ext cx="9267000" cy="3429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4"/>
          <p:cNvSpPr/>
          <p:nvPr/>
        </p:nvSpPr>
        <p:spPr>
          <a:xfrm>
            <a:off x="224025" y="614650"/>
            <a:ext cx="4176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CẬP NHẬT THÔNG TI</a:t>
            </a:r>
            <a:r>
              <a:rPr lang="en-US"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 TÀI KHOẢN</a:t>
            </a:r>
            <a:endParaRPr sz="16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90" name="Google Shape;290;p14"/>
          <p:cNvCxnSpPr/>
          <p:nvPr/>
        </p:nvCxnSpPr>
        <p:spPr>
          <a:xfrm>
            <a:off x="8809875" y="323675"/>
            <a:ext cx="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1" name="Google Shape;291;p14"/>
          <p:cNvCxnSpPr/>
          <p:nvPr/>
        </p:nvCxnSpPr>
        <p:spPr>
          <a:xfrm rot="10800000" flipH="1">
            <a:off x="302775" y="2242609"/>
            <a:ext cx="4005600" cy="201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2" name="Google Shape;292;p14"/>
          <p:cNvCxnSpPr/>
          <p:nvPr/>
        </p:nvCxnSpPr>
        <p:spPr>
          <a:xfrm>
            <a:off x="4649850" y="2242600"/>
            <a:ext cx="4147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3" name="Google Shape;293;p14"/>
          <p:cNvSpPr txBox="1"/>
          <p:nvPr/>
        </p:nvSpPr>
        <p:spPr>
          <a:xfrm>
            <a:off x="4047712" y="1790038"/>
            <a:ext cx="4359300" cy="22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marR="0" lvl="0" indent="-171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chọn Thông tin cá nhân trên Menu</a:t>
            </a:r>
            <a:endParaRPr/>
          </a:p>
          <a:p>
            <a:pPr marL="171450" marR="0" lvl="0" indent="-171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Cập nhật thông tin cá nhân. Chú ý điền đủ thông tin các trường bắt buộc có dấu * màu đỏ</a:t>
            </a:r>
            <a:endParaRPr/>
          </a:p>
          <a:p>
            <a:pPr marL="171450" marR="0" lvl="0" indent="-171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Chọn Cam kết.</a:t>
            </a:r>
            <a:endParaRPr/>
          </a:p>
          <a:p>
            <a:pPr marL="171450" marR="0" lvl="0" indent="-171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CẬP NHẬT để cập nhật tài khoản</a:t>
            </a:r>
            <a:endParaRPr/>
          </a:p>
        </p:txBody>
      </p:sp>
      <p:pic>
        <p:nvPicPr>
          <p:cNvPr id="294" name="Google Shape;29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0837" y="1087575"/>
            <a:ext cx="1762375" cy="3626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350"/>
            <a:ext cx="9143999" cy="5136802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5"/>
          <p:cNvSpPr txBox="1"/>
          <p:nvPr/>
        </p:nvSpPr>
        <p:spPr>
          <a:xfrm>
            <a:off x="1399150" y="2162100"/>
            <a:ext cx="6510900" cy="8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Trân trọng Cảm ơn!</a:t>
            </a:r>
            <a:endParaRPr sz="4800" b="1" i="0" u="none" strike="noStrike" cap="none">
              <a:solidFill>
                <a:srgbClr val="0B53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5"/>
          <p:cNvSpPr txBox="1"/>
          <p:nvPr/>
        </p:nvSpPr>
        <p:spPr>
          <a:xfrm>
            <a:off x="1236450" y="2162100"/>
            <a:ext cx="6979800" cy="8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Trân trọng Cảm ơn!</a:t>
            </a:r>
            <a:endParaRPr sz="4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05249" y="866400"/>
            <a:ext cx="733500" cy="7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5"/>
          <p:cNvSpPr txBox="1"/>
          <p:nvPr/>
        </p:nvSpPr>
        <p:spPr>
          <a:xfrm>
            <a:off x="1872450" y="174900"/>
            <a:ext cx="5399100" cy="6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BAN CHỈ ĐẠO QUỐC GIA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PHÒNG CHỐNG DỊCH BỆNH COVID 19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5249" y="755100"/>
            <a:ext cx="733500" cy="7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"/>
          <p:cNvSpPr txBox="1"/>
          <p:nvPr/>
        </p:nvSpPr>
        <p:spPr>
          <a:xfrm>
            <a:off x="1872450" y="63600"/>
            <a:ext cx="5399100" cy="6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BAN CHỈ ĐẠO QUỐC GIA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PHÒNG CHỐNG DỊCH BỆNH COVID 19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/>
          <p:nvPr/>
        </p:nvSpPr>
        <p:spPr>
          <a:xfrm>
            <a:off x="224025" y="614650"/>
            <a:ext cx="4176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Chức năng chính của ứng dụng</a:t>
            </a:r>
            <a:endParaRPr sz="16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15" name="Google Shape;115;p3"/>
          <p:cNvCxnSpPr/>
          <p:nvPr/>
        </p:nvCxnSpPr>
        <p:spPr>
          <a:xfrm>
            <a:off x="8809875" y="323675"/>
            <a:ext cx="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p3"/>
          <p:cNvSpPr/>
          <p:nvPr/>
        </p:nvSpPr>
        <p:spPr>
          <a:xfrm>
            <a:off x="952175" y="364175"/>
            <a:ext cx="7026600" cy="489300"/>
          </a:xfrm>
          <a:prstGeom prst="rect">
            <a:avLst/>
          </a:prstGeom>
          <a:gradFill>
            <a:gsLst>
              <a:gs pos="0">
                <a:srgbClr val="7291A1"/>
              </a:gs>
              <a:gs pos="100000">
                <a:srgbClr val="BAD6E4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F0000"/>
                </a:solidFill>
              </a:rPr>
              <a:t>NCOVI</a:t>
            </a:r>
            <a:r>
              <a:rPr lang="en-US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– CHUNG TAY ĐẨY LÙI DỊCH BỆNH</a:t>
            </a:r>
            <a:endParaRPr/>
          </a:p>
        </p:txBody>
      </p:sp>
      <p:pic>
        <p:nvPicPr>
          <p:cNvPr id="117" name="Google Shape;1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4075" y="0"/>
            <a:ext cx="931216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9" cy="5143518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"/>
          <p:cNvSpPr txBox="1">
            <a:spLocks noGrp="1"/>
          </p:cNvSpPr>
          <p:nvPr>
            <p:ph type="sldNum" idx="12"/>
          </p:nvPr>
        </p:nvSpPr>
        <p:spPr>
          <a:xfrm>
            <a:off x="5399083" y="46393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24" name="Google Shape;124;p4"/>
          <p:cNvSpPr/>
          <p:nvPr/>
        </p:nvSpPr>
        <p:spPr>
          <a:xfrm>
            <a:off x="1339349" y="2069663"/>
            <a:ext cx="7166697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HƯỚNG DẪN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TẢI ỨNG DỤNG &amp; ĐĂNG NHẬP</a:t>
            </a:r>
            <a:endParaRPr sz="36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05249" y="834600"/>
            <a:ext cx="733500" cy="7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4"/>
          <p:cNvSpPr txBox="1"/>
          <p:nvPr/>
        </p:nvSpPr>
        <p:spPr>
          <a:xfrm>
            <a:off x="1872450" y="174900"/>
            <a:ext cx="5399100" cy="6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BAN CHỈ ĐẠO QUỐC GIA</a:t>
            </a:r>
            <a:endParaRPr sz="1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PHÒNG CHỐNG DỊCH BỆNH COVID 19</a:t>
            </a:r>
            <a:endParaRPr sz="1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/>
          <p:nvPr/>
        </p:nvSpPr>
        <p:spPr>
          <a:xfrm>
            <a:off x="224025" y="434875"/>
            <a:ext cx="5487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01	</a:t>
            </a:r>
            <a:endParaRPr sz="2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613449" y="239550"/>
            <a:ext cx="4479544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2E3192"/>
                </a:solidFill>
                <a:latin typeface="Roboto"/>
                <a:ea typeface="Roboto"/>
                <a:cs typeface="Roboto"/>
                <a:sym typeface="Roboto"/>
              </a:rPr>
              <a:t>HƯỚNG DẪN TẢI &amp; ĐĂNG NHẬP ỨNG DỤNG</a:t>
            </a:r>
            <a:endParaRPr sz="1600" b="1" i="0" u="none" strike="noStrike" cap="none">
              <a:solidFill>
                <a:srgbClr val="2E31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-43875" y="614475"/>
            <a:ext cx="9267000" cy="3429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HƯỚNG DẪN TẢI ỨNG DỤNG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4" name="Google Shape;134;p5"/>
          <p:cNvCxnSpPr/>
          <p:nvPr/>
        </p:nvCxnSpPr>
        <p:spPr>
          <a:xfrm>
            <a:off x="8809875" y="323675"/>
            <a:ext cx="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35" name="Google Shape;13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3751" y="3741723"/>
            <a:ext cx="2298413" cy="787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91838" y="3741723"/>
            <a:ext cx="2298413" cy="787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20776" y="1585580"/>
            <a:ext cx="1972340" cy="197234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5"/>
          <p:cNvSpPr txBox="1"/>
          <p:nvPr/>
        </p:nvSpPr>
        <p:spPr>
          <a:xfrm>
            <a:off x="772725" y="947314"/>
            <a:ext cx="3272919" cy="63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https://play.google.com/store/apps/details?id=com.vnptit.innovation.ncovi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54873" y="1524888"/>
            <a:ext cx="1972341" cy="197234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5"/>
          <p:cNvSpPr txBox="1"/>
          <p:nvPr/>
        </p:nvSpPr>
        <p:spPr>
          <a:xfrm>
            <a:off x="5092993" y="989400"/>
            <a:ext cx="3272919" cy="63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https://apps.apple.com/vn/app/ncovi/id1501934178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"/>
          <p:cNvSpPr/>
          <p:nvPr/>
        </p:nvSpPr>
        <p:spPr>
          <a:xfrm>
            <a:off x="224025" y="434875"/>
            <a:ext cx="5487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01	</a:t>
            </a:r>
            <a:endParaRPr sz="2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6"/>
          <p:cNvSpPr/>
          <p:nvPr/>
        </p:nvSpPr>
        <p:spPr>
          <a:xfrm>
            <a:off x="613449" y="239550"/>
            <a:ext cx="472409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2E3192"/>
                </a:solidFill>
                <a:latin typeface="Roboto"/>
                <a:ea typeface="Roboto"/>
                <a:cs typeface="Roboto"/>
                <a:sym typeface="Roboto"/>
              </a:rPr>
              <a:t>HƯỚNG DẪN TẢI &amp; ĐĂNG NHẬP ỨNG DỤNG</a:t>
            </a:r>
            <a:endParaRPr sz="1600" b="1" i="0" u="none" strike="noStrike" cap="none">
              <a:solidFill>
                <a:srgbClr val="2E31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-43875" y="614475"/>
            <a:ext cx="9267000" cy="3429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HƯỚNG DẪN ĐĂNG NHẬP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8" name="Google Shape;148;p6"/>
          <p:cNvCxnSpPr/>
          <p:nvPr/>
        </p:nvCxnSpPr>
        <p:spPr>
          <a:xfrm>
            <a:off x="8809875" y="323675"/>
            <a:ext cx="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9" name="Google Shape;14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2287" y="998703"/>
            <a:ext cx="1659255" cy="3430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2825" y="998703"/>
            <a:ext cx="1659255" cy="343027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6"/>
          <p:cNvSpPr txBox="1"/>
          <p:nvPr/>
        </p:nvSpPr>
        <p:spPr>
          <a:xfrm>
            <a:off x="1416019" y="4342711"/>
            <a:ext cx="2611789" cy="67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Nhập thông tin cá nhân 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&amp; XÁC THỰC OTP</a:t>
            </a:r>
            <a:endParaRPr/>
          </a:p>
        </p:txBody>
      </p:sp>
      <p:sp>
        <p:nvSpPr>
          <p:cNvPr id="152" name="Google Shape;152;p6"/>
          <p:cNvSpPr txBox="1"/>
          <p:nvPr/>
        </p:nvSpPr>
        <p:spPr>
          <a:xfrm>
            <a:off x="4811350" y="4342710"/>
            <a:ext cx="2916631" cy="67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Nhập mã xác thực được gửi về điện thoại &amp; XÁC NHẬN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9" cy="514351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7"/>
          <p:cNvSpPr txBox="1">
            <a:spLocks noGrp="1"/>
          </p:cNvSpPr>
          <p:nvPr>
            <p:ph type="sldNum" idx="12"/>
          </p:nvPr>
        </p:nvSpPr>
        <p:spPr>
          <a:xfrm>
            <a:off x="5399083" y="46393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59" name="Google Shape;159;p7"/>
          <p:cNvSpPr/>
          <p:nvPr/>
        </p:nvSpPr>
        <p:spPr>
          <a:xfrm>
            <a:off x="510363" y="2069663"/>
            <a:ext cx="8633635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HƯỚNG DẪN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CHỨC NĂNG KHAI BÁO Y TẾ</a:t>
            </a:r>
            <a:endParaRPr sz="36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05249" y="834600"/>
            <a:ext cx="733500" cy="7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7"/>
          <p:cNvSpPr txBox="1"/>
          <p:nvPr/>
        </p:nvSpPr>
        <p:spPr>
          <a:xfrm>
            <a:off x="1872450" y="174900"/>
            <a:ext cx="5399100" cy="6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BAN CHỈ ĐẠO QUỐC GIA</a:t>
            </a:r>
            <a:endParaRPr sz="1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PHÒNG CHỐNG DỊCH BỆNH COVID 19</a:t>
            </a:r>
            <a:endParaRPr sz="1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"/>
          <p:cNvSpPr/>
          <p:nvPr/>
        </p:nvSpPr>
        <p:spPr>
          <a:xfrm>
            <a:off x="224025" y="434875"/>
            <a:ext cx="5487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02	</a:t>
            </a:r>
            <a:endParaRPr sz="2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8"/>
          <p:cNvSpPr/>
          <p:nvPr/>
        </p:nvSpPr>
        <p:spPr>
          <a:xfrm>
            <a:off x="613450" y="271400"/>
            <a:ext cx="3689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2E3192"/>
                </a:solidFill>
                <a:latin typeface="Roboto"/>
                <a:ea typeface="Roboto"/>
                <a:cs typeface="Roboto"/>
                <a:sym typeface="Roboto"/>
              </a:rPr>
              <a:t>CHỨC NĂNG KHAI BÁO Y TẾ</a:t>
            </a:r>
            <a:endParaRPr sz="1600" b="1" i="0" u="none" strike="noStrike" cap="none">
              <a:solidFill>
                <a:srgbClr val="2E31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" name="Google Shape;168;p8"/>
          <p:cNvSpPr/>
          <p:nvPr/>
        </p:nvSpPr>
        <p:spPr>
          <a:xfrm>
            <a:off x="-43875" y="614475"/>
            <a:ext cx="9267000" cy="3429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8"/>
          <p:cNvSpPr/>
          <p:nvPr/>
        </p:nvSpPr>
        <p:spPr>
          <a:xfrm>
            <a:off x="224025" y="614650"/>
            <a:ext cx="4176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CẬP NHẬT THÔNG TIN YẾU TỐ NGUY CƠ</a:t>
            </a:r>
            <a:endParaRPr sz="16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70" name="Google Shape;170;p8"/>
          <p:cNvCxnSpPr/>
          <p:nvPr/>
        </p:nvCxnSpPr>
        <p:spPr>
          <a:xfrm>
            <a:off x="8809875" y="323675"/>
            <a:ext cx="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1" name="Google Shape;171;p8"/>
          <p:cNvCxnSpPr/>
          <p:nvPr/>
        </p:nvCxnSpPr>
        <p:spPr>
          <a:xfrm rot="10800000" flipH="1">
            <a:off x="302775" y="2242609"/>
            <a:ext cx="4005600" cy="201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2" name="Google Shape;172;p8"/>
          <p:cNvSpPr txBox="1"/>
          <p:nvPr/>
        </p:nvSpPr>
        <p:spPr>
          <a:xfrm>
            <a:off x="1409556" y="1729607"/>
            <a:ext cx="3746100" cy="1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Sau khi tạo tài khoản và đăng nhập, màn hình sẽ hiện thị trang “</a:t>
            </a: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 tin yếu tố nguy cơ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” 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Vui lòng chọn “</a:t>
            </a: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” hay “</a:t>
            </a: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” với từng trường câu hỏi 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KHAI BÁO để cập nhật thông tin yêu tố nguy cơ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" name="Google Shape;173;p8"/>
          <p:cNvCxnSpPr/>
          <p:nvPr/>
        </p:nvCxnSpPr>
        <p:spPr>
          <a:xfrm>
            <a:off x="4649850" y="2242600"/>
            <a:ext cx="4147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74" name="Google Shape;17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61461" y="1156911"/>
            <a:ext cx="1712595" cy="354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"/>
          <p:cNvSpPr/>
          <p:nvPr/>
        </p:nvSpPr>
        <p:spPr>
          <a:xfrm>
            <a:off x="224025" y="434875"/>
            <a:ext cx="5487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rPr>
              <a:t>02	</a:t>
            </a:r>
            <a:endParaRPr sz="2400" b="1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9"/>
          <p:cNvSpPr/>
          <p:nvPr/>
        </p:nvSpPr>
        <p:spPr>
          <a:xfrm>
            <a:off x="613450" y="271400"/>
            <a:ext cx="3689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2E3192"/>
                </a:solidFill>
                <a:latin typeface="Roboto"/>
                <a:ea typeface="Roboto"/>
                <a:cs typeface="Roboto"/>
                <a:sym typeface="Roboto"/>
              </a:rPr>
              <a:t>CHỨC NĂNG KHAI BÁO Y TẾ</a:t>
            </a:r>
            <a:endParaRPr sz="1600" b="1" i="0" u="none" strike="noStrike" cap="none">
              <a:solidFill>
                <a:srgbClr val="2E31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9"/>
          <p:cNvSpPr/>
          <p:nvPr/>
        </p:nvSpPr>
        <p:spPr>
          <a:xfrm>
            <a:off x="-43875" y="614475"/>
            <a:ext cx="9267000" cy="3429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327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9"/>
          <p:cNvSpPr/>
          <p:nvPr/>
        </p:nvSpPr>
        <p:spPr>
          <a:xfrm>
            <a:off x="224025" y="614650"/>
            <a:ext cx="4731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KHAI BÁO Y TẾ </a:t>
            </a:r>
            <a:r>
              <a:rPr lang="en-US"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TỰ NGUYỆN CHO BẢN THÂN</a:t>
            </a:r>
            <a:endParaRPr sz="16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83" name="Google Shape;183;p9"/>
          <p:cNvCxnSpPr/>
          <p:nvPr/>
        </p:nvCxnSpPr>
        <p:spPr>
          <a:xfrm>
            <a:off x="8809875" y="323675"/>
            <a:ext cx="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4" name="Google Shape;184;p9"/>
          <p:cNvCxnSpPr/>
          <p:nvPr/>
        </p:nvCxnSpPr>
        <p:spPr>
          <a:xfrm rot="10800000" flipH="1">
            <a:off x="302775" y="2242609"/>
            <a:ext cx="4005600" cy="201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5" name="Google Shape;185;p9"/>
          <p:cNvSpPr txBox="1"/>
          <p:nvPr/>
        </p:nvSpPr>
        <p:spPr>
          <a:xfrm>
            <a:off x="685600" y="4464754"/>
            <a:ext cx="22647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Từ Trang chủ, click 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KHAI BÁO Y TẾ T</a:t>
            </a:r>
            <a:r>
              <a:rPr lang="en-US" sz="1200"/>
              <a:t>Ự NGUYỆN</a:t>
            </a:r>
            <a:endParaRPr/>
          </a:p>
        </p:txBody>
      </p:sp>
      <p:cxnSp>
        <p:nvCxnSpPr>
          <p:cNvPr id="186" name="Google Shape;186;p9"/>
          <p:cNvCxnSpPr/>
          <p:nvPr/>
        </p:nvCxnSpPr>
        <p:spPr>
          <a:xfrm>
            <a:off x="4649850" y="2242600"/>
            <a:ext cx="4147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7" name="Google Shape;187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5669" y="978641"/>
            <a:ext cx="1715080" cy="3529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5728" y="978641"/>
            <a:ext cx="1715080" cy="3529426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9"/>
          <p:cNvSpPr txBox="1"/>
          <p:nvPr/>
        </p:nvSpPr>
        <p:spPr>
          <a:xfrm>
            <a:off x="3424349" y="4464741"/>
            <a:ext cx="2264735" cy="439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Nhập thông tin cá nhân &amp;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TIÊP THEO</a:t>
            </a:r>
            <a:endParaRPr/>
          </a:p>
        </p:txBody>
      </p:sp>
      <p:sp>
        <p:nvSpPr>
          <p:cNvPr id="190" name="Google Shape;190;p9"/>
          <p:cNvSpPr txBox="1"/>
          <p:nvPr/>
        </p:nvSpPr>
        <p:spPr>
          <a:xfrm>
            <a:off x="6310900" y="4464741"/>
            <a:ext cx="2264735" cy="439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Thực hiện khai báo thông tin sức khỏe &amp; GỬI THÔNG TIN</a:t>
            </a:r>
            <a:endParaRPr/>
          </a:p>
        </p:txBody>
      </p:sp>
      <p:pic>
        <p:nvPicPr>
          <p:cNvPr id="191" name="Google Shape;191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0450" y="978650"/>
            <a:ext cx="1715075" cy="35294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658</Words>
  <Application>Microsoft Office PowerPoint</Application>
  <PresentationFormat>On-screen Show (16:9)</PresentationFormat>
  <Paragraphs>103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Noto Sans Symbols</vt:lpstr>
      <vt:lpstr>Roboto</vt:lpstr>
      <vt:lpstr>Arial Black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3</cp:revision>
  <dcterms:modified xsi:type="dcterms:W3CDTF">2021-05-17T07:36:08Z</dcterms:modified>
</cp:coreProperties>
</file>